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64" r:id="rId3"/>
    <p:sldMasterId id="2147483666" r:id="rId4"/>
  </p:sldMasterIdLst>
  <p:notesMasterIdLst>
    <p:notesMasterId r:id="rId46"/>
  </p:notesMasterIdLst>
  <p:sldIdLst>
    <p:sldId id="259" r:id="rId5"/>
    <p:sldId id="263" r:id="rId6"/>
    <p:sldId id="264" r:id="rId7"/>
    <p:sldId id="265" r:id="rId8"/>
    <p:sldId id="267" r:id="rId9"/>
    <p:sldId id="266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62" r:id="rId25"/>
    <p:sldId id="282" r:id="rId26"/>
    <p:sldId id="283" r:id="rId27"/>
    <p:sldId id="284" r:id="rId28"/>
    <p:sldId id="298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60" r:id="rId38"/>
    <p:sldId id="297" r:id="rId39"/>
    <p:sldId id="295" r:id="rId40"/>
    <p:sldId id="299" r:id="rId41"/>
    <p:sldId id="261" r:id="rId42"/>
    <p:sldId id="296" r:id="rId43"/>
    <p:sldId id="300" r:id="rId44"/>
    <p:sldId id="285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3" autoAdjust="0"/>
    <p:restoredTop sz="94640" autoAdjust="0"/>
  </p:normalViewPr>
  <p:slideViewPr>
    <p:cSldViewPr>
      <p:cViewPr varScale="1">
        <p:scale>
          <a:sx n="72" d="100"/>
          <a:sy n="72" d="100"/>
        </p:scale>
        <p:origin x="-4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C5D735-32AA-43D8-92F8-7D0286C232C4}" type="datetimeFigureOut">
              <a:rPr lang="en-US" smtClean="0"/>
              <a:pPr/>
              <a:t>3/12/2010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A9F7F-AFFA-4FB1-9691-3FB74964722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A9F7F-AFFA-4FB1-9691-3FB749647222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A9F7F-AFFA-4FB1-9691-3FB749647222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A9F7F-AFFA-4FB1-9691-3FB749647222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A9F7F-AFFA-4FB1-9691-3FB749647222}" type="slidenum">
              <a:rPr lang="en-GB" smtClean="0"/>
              <a:pPr/>
              <a:t>39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A9F7F-AFFA-4FB1-9691-3FB749647222}" type="slidenum">
              <a:rPr lang="en-GB" smtClean="0"/>
              <a:pPr/>
              <a:t>41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D6027-E5EF-4E06-9385-B89CC41797D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3/12/2010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26777-090A-47B6-A93F-DE3520026E05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zoom/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D6027-E5EF-4E06-9385-B89CC41797D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3/12/2010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26777-090A-47B6-A93F-DE3520026E05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zoom/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8658DC-6598-4594-85AC-F4841E6E7F7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zoom/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8402B-8630-4A20-8A78-39448D45272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zoom/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DEAE8-F3F8-4C5A-A35B-53C15EC32DA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zoom/>
    <p:sndAc>
      <p:stSnd>
        <p:snd r:embed="rId1" name="camer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D6027-E5EF-4E06-9385-B89CC41797D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3/12/2010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26777-090A-47B6-A93F-DE3520026E05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zoom/>
    <p:sndAc>
      <p:stSnd>
        <p:snd r:embed="rId1" name="camer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8402B-8630-4A20-8A78-39448D45272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zoom/>
    <p:sndAc>
      <p:stSnd>
        <p:snd r:embed="rId1" name="camer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D6027-E5EF-4E06-9385-B89CC41797D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3/12/2010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26777-090A-47B6-A93F-DE3520026E05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zoom/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7B992-5A2C-4F77-BC8A-03E3F7A9C8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zoom/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FC691-B8A9-4954-9649-DBFADBF417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zoom/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audio" Target="../media/audio1.wav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D6027-E5EF-4E06-9385-B89CC41797D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3/12/2010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26777-090A-47B6-A93F-DE3520026E05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</p:sldLayoutIdLst>
  <p:transition spd="slow">
    <p:zoom/>
    <p:sndAc>
      <p:stSnd>
        <p:snd r:embed="rId3" name="camera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D6027-E5EF-4E06-9385-B89CC41797D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3/12/2010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26777-090A-47B6-A93F-DE3520026E05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70" r:id="rId2"/>
    <p:sldLayoutId id="2147483671" r:id="rId3"/>
    <p:sldLayoutId id="2147483672" r:id="rId4"/>
  </p:sldLayoutIdLst>
  <p:transition spd="slow">
    <p:zoom/>
    <p:sndAc>
      <p:stSnd>
        <p:snd r:embed="rId6" name="camera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D6027-E5EF-4E06-9385-B89CC41797D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3/12/2010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26777-090A-47B6-A93F-DE3520026E05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  <p:sldLayoutId id="2147483673" r:id="rId2"/>
  </p:sldLayoutIdLst>
  <p:transition spd="slow">
    <p:zoom/>
    <p:sndAc>
      <p:stSnd>
        <p:snd r:embed="rId4" name="camera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D6027-E5EF-4E06-9385-B89CC41797D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3/12/2010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26777-090A-47B6-A93F-DE3520026E05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</p:sldLayoutIdLst>
  <p:transition spd="slow">
    <p:zoom/>
    <p:sndAc>
      <p:stSnd>
        <p:snd r:embed="rId5" name="camera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-285776"/>
            <a:ext cx="7743852" cy="3243284"/>
          </a:xfrm>
        </p:spPr>
        <p:txBody>
          <a:bodyPr>
            <a:normAutofit/>
          </a:bodyPr>
          <a:lstStyle/>
          <a:p>
            <a:r>
              <a:rPr lang="en-GB" sz="6000" dirty="0" smtClean="0"/>
              <a:t>Science and Religion-</a:t>
            </a:r>
            <a:br>
              <a:rPr lang="en-GB" sz="6000" dirty="0" smtClean="0"/>
            </a:br>
            <a:r>
              <a:rPr lang="en-GB" dirty="0" smtClean="0"/>
              <a:t>Ugly Sisters in a Suffering World?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28934"/>
            <a:ext cx="6415110" cy="2709866"/>
          </a:xfrm>
        </p:spPr>
        <p:txBody>
          <a:bodyPr>
            <a:normAutofit fontScale="25000" lnSpcReduction="20000"/>
          </a:bodyPr>
          <a:lstStyle/>
          <a:p>
            <a:r>
              <a:rPr lang="en-GB" sz="24000" dirty="0" smtClean="0"/>
              <a:t>Barry E Jones</a:t>
            </a:r>
          </a:p>
          <a:p>
            <a:r>
              <a:rPr lang="en-GB" sz="12800" dirty="0" smtClean="0"/>
              <a:t>Emeritus Professor of Engineering </a:t>
            </a:r>
          </a:p>
          <a:p>
            <a:r>
              <a:rPr lang="en-GB" sz="12800" dirty="0" smtClean="0"/>
              <a:t>Brunel </a:t>
            </a:r>
            <a:r>
              <a:rPr lang="en-GB" sz="12800" dirty="0" err="1" smtClean="0"/>
              <a:t>University,West</a:t>
            </a:r>
            <a:r>
              <a:rPr lang="en-GB" sz="12800" dirty="0" smtClean="0"/>
              <a:t> London</a:t>
            </a:r>
          </a:p>
          <a:p>
            <a:endParaRPr lang="en-GB" sz="12800" dirty="0" smtClean="0"/>
          </a:p>
          <a:p>
            <a:r>
              <a:rPr lang="en-GB" sz="12800" dirty="0" smtClean="0"/>
              <a:t>Company Director</a:t>
            </a:r>
          </a:p>
          <a:p>
            <a:r>
              <a:rPr lang="en-GB" sz="12800" dirty="0" smtClean="0"/>
              <a:t>50 years of Methodist Local Preaching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niver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ich peop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751013"/>
            <a:ext cx="5029200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Poor peo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0000" y="1054100"/>
            <a:ext cx="6604000" cy="474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eye-of-go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5588000" y="-6731000"/>
            <a:ext cx="20320000" cy="20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eye-of-go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5588000" y="-6521450"/>
            <a:ext cx="20320000" cy="20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art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ich peo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9144000" cy="685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oor peop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uxu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hristian Cross Suns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86000" y="-1714500"/>
            <a:ext cx="13716000" cy="1028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Quotes</a:t>
            </a:r>
          </a:p>
        </p:txBody>
      </p:sp>
      <p:sp>
        <p:nvSpPr>
          <p:cNvPr id="1024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“Reason,observation,and experience:the holy trinity of science”.   Robert Ingersoll 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“Ethical systems are completely unlike mathematics or science”.  Daniel Dennett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“Science without religion is lame,religion without science is blind”. Albert Einstein</a:t>
            </a:r>
          </a:p>
        </p:txBody>
      </p:sp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z="4000" smtClean="0"/>
              <a:t>Quotes</a:t>
            </a:r>
            <a:br>
              <a:rPr lang="en-GB" sz="4000" smtClean="0"/>
            </a:br>
            <a:endParaRPr lang="en-GB" sz="400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800" smtClean="0"/>
              <a:t>“The first duty of a man is the seeking after and the investigation of truth”.  Cicero</a:t>
            </a:r>
          </a:p>
          <a:p>
            <a:pPr eaLnBrk="1" hangingPunct="1">
              <a:lnSpc>
                <a:spcPct val="90000"/>
              </a:lnSpc>
            </a:pPr>
            <a:endParaRPr lang="en-GB" sz="2800" smtClean="0"/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“It has been said that when human beings stop believing in God they believe in nothing.The truth is much worse:they believe in anything”. Malcolm Muggeridge</a:t>
            </a:r>
          </a:p>
          <a:p>
            <a:pPr eaLnBrk="1" hangingPunct="1">
              <a:lnSpc>
                <a:spcPct val="90000"/>
              </a:lnSpc>
            </a:pPr>
            <a:endParaRPr lang="en-GB" sz="2800" smtClean="0"/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“A man lives by believing something..” Thomas Carlyle</a:t>
            </a:r>
          </a:p>
        </p:txBody>
      </p:sp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z="4000" smtClean="0"/>
              <a:t>Richard Dawkins</a:t>
            </a:r>
            <a:br>
              <a:rPr lang="en-GB" sz="4000" smtClean="0"/>
            </a:br>
            <a:endParaRPr lang="en-GB" sz="400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“ ..three bad reasons for believing anything.They are called ’tradition’, ‘authority’, and ‘revelation’… “</a:t>
            </a:r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“..evidence is a good reason for believing something…”</a:t>
            </a:r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</p:txBody>
      </p:sp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z="4000" smtClean="0"/>
              <a:t>Believing versus Seeking</a:t>
            </a:r>
            <a:br>
              <a:rPr lang="en-GB" sz="4000" smtClean="0"/>
            </a:br>
            <a:r>
              <a:rPr lang="en-GB" sz="3200" smtClean="0"/>
              <a:t>Caricatures</a:t>
            </a:r>
            <a:endParaRPr lang="en-GB" sz="4000" smtClean="0"/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3600" smtClean="0"/>
              <a:t>Believers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 followers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 boundary bound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 closet minds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 controllers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 nostalgic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 suspicious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 fearfull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 cautious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 narrow views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 decide before evidence</a:t>
            </a:r>
          </a:p>
        </p:txBody>
      </p:sp>
      <p:sp>
        <p:nvSpPr>
          <p:cNvPr id="13316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3600" smtClean="0"/>
              <a:t>Seekers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leaders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provisional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open minds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enablers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changers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 brave visionaries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foolhardy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broad views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await evidence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 experiment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=&gt;pilgrims and travellers</a:t>
            </a:r>
          </a:p>
        </p:txBody>
      </p:sp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rich peo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1751013"/>
            <a:ext cx="5029200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 descr="Poor peopl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70000" y="1054100"/>
            <a:ext cx="6604000" cy="474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 descr="eye-of-go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5588000" y="-6731000"/>
            <a:ext cx="20320000" cy="20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 descr="eye-of-go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5588000" y="-6731000"/>
            <a:ext cx="20320000" cy="20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SWOT analysis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b="1" u="sng" smtClean="0"/>
              <a:t>S</a:t>
            </a:r>
            <a:r>
              <a:rPr lang="en-GB" smtClean="0"/>
              <a:t>trengths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b="1" u="sng" smtClean="0"/>
              <a:t>W</a:t>
            </a:r>
            <a:r>
              <a:rPr lang="en-GB" smtClean="0"/>
              <a:t>eaknesses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b="1" u="sng" smtClean="0"/>
              <a:t>O</a:t>
            </a:r>
            <a:r>
              <a:rPr lang="en-GB" smtClean="0"/>
              <a:t>pportunities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b="1" u="sng" smtClean="0"/>
              <a:t>T</a:t>
            </a:r>
            <a:r>
              <a:rPr lang="en-GB" smtClean="0"/>
              <a:t>hreats</a:t>
            </a:r>
          </a:p>
        </p:txBody>
      </p:sp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Strengths of Science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Simple ,yet powerful methodology</a:t>
            </a:r>
          </a:p>
          <a:p>
            <a:pPr eaLnBrk="1" hangingPunct="1"/>
            <a:r>
              <a:rPr lang="en-GB" smtClean="0"/>
              <a:t>Shared activity worldwide</a:t>
            </a:r>
          </a:p>
          <a:p>
            <a:pPr eaLnBrk="1" hangingPunct="1"/>
            <a:r>
              <a:rPr lang="en-GB" smtClean="0"/>
              <a:t>Aims to disprove,ie seeks errors</a:t>
            </a:r>
          </a:p>
          <a:p>
            <a:pPr eaLnBrk="1" hangingPunct="1"/>
            <a:r>
              <a:rPr lang="en-GB" smtClean="0"/>
              <a:t>Exploited through engineered technologies</a:t>
            </a:r>
          </a:p>
          <a:p>
            <a:pPr eaLnBrk="1" hangingPunct="1"/>
            <a:r>
              <a:rPr lang="en-GB" smtClean="0"/>
              <a:t>Applicable across all areas of life</a:t>
            </a:r>
          </a:p>
          <a:p>
            <a:pPr eaLnBrk="1" hangingPunct="1"/>
            <a:r>
              <a:rPr lang="en-GB" smtClean="0"/>
              <a:t>Results in major benefits to humankind</a:t>
            </a:r>
          </a:p>
        </p:txBody>
      </p:sp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GPS_satellite_worl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god-particle-lea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0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medical scann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714544" y="0"/>
            <a:ext cx="10858544" cy="7286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Weaknesses of Science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18487" cy="4568825"/>
          </a:xfrm>
        </p:spPr>
        <p:txBody>
          <a:bodyPr/>
          <a:lstStyle/>
          <a:p>
            <a:pPr eaLnBrk="1" hangingPunct="1"/>
            <a:r>
              <a:rPr lang="en-GB" sz="2800" dirty="0" smtClean="0"/>
              <a:t>An amoral pursuit</a:t>
            </a:r>
          </a:p>
          <a:p>
            <a:pPr eaLnBrk="1" hangingPunct="1"/>
            <a:r>
              <a:rPr lang="en-GB" sz="2800" dirty="0" smtClean="0"/>
              <a:t>An addictive activity</a:t>
            </a:r>
          </a:p>
          <a:p>
            <a:pPr eaLnBrk="1" hangingPunct="1"/>
            <a:r>
              <a:rPr lang="en-GB" sz="2800" dirty="0" smtClean="0"/>
              <a:t>Results in evils as well as good</a:t>
            </a:r>
          </a:p>
          <a:p>
            <a:pPr eaLnBrk="1" hangingPunct="1"/>
            <a:r>
              <a:rPr lang="en-GB" sz="2800" dirty="0" smtClean="0"/>
              <a:t>Transfers moral responsibility to others</a:t>
            </a:r>
          </a:p>
          <a:p>
            <a:pPr eaLnBrk="1" hangingPunct="1"/>
            <a:r>
              <a:rPr lang="en-GB" sz="2800" dirty="0" smtClean="0"/>
              <a:t>Cannot deal with the supernatural</a:t>
            </a:r>
          </a:p>
          <a:p>
            <a:pPr eaLnBrk="1" hangingPunct="1"/>
            <a:r>
              <a:rPr lang="en-GB" sz="2800" dirty="0" smtClean="0"/>
              <a:t>Reductionism and non-holistic</a:t>
            </a:r>
          </a:p>
          <a:p>
            <a:pPr eaLnBrk="1" hangingPunct="1"/>
            <a:r>
              <a:rPr lang="en-GB" sz="2800" dirty="0" smtClean="0"/>
              <a:t>Encourages humanistic scientism</a:t>
            </a:r>
          </a:p>
          <a:p>
            <a:pPr eaLnBrk="1" hangingPunct="1"/>
            <a:r>
              <a:rPr lang="en-GB" sz="2800" dirty="0" smtClean="0"/>
              <a:t>Elitist </a:t>
            </a:r>
            <a:r>
              <a:rPr lang="en-GB" sz="2800" dirty="0" err="1" smtClean="0"/>
              <a:t>activity,poorly</a:t>
            </a:r>
            <a:r>
              <a:rPr lang="en-GB" sz="2800" dirty="0" smtClean="0"/>
              <a:t> understood by non-practitioners</a:t>
            </a:r>
          </a:p>
        </p:txBody>
      </p:sp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0-missile-ho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704850"/>
            <a:ext cx="5905500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Soldiers in the Laboratory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GB" sz="2400" dirty="0" smtClean="0"/>
              <a:t>~ 4 million </a:t>
            </a:r>
            <a:r>
              <a:rPr lang="en-GB" sz="2400" dirty="0" err="1" smtClean="0"/>
              <a:t>scientists,engineers</a:t>
            </a:r>
            <a:r>
              <a:rPr lang="en-GB" sz="2400" dirty="0" smtClean="0"/>
              <a:t> and technologists (~ 50% of total numbers worldwide) develop military technology for use of force</a:t>
            </a:r>
          </a:p>
          <a:p>
            <a:pPr>
              <a:buFont typeface="Arial" charset="0"/>
              <a:buChar char="•"/>
            </a:pPr>
            <a:r>
              <a:rPr lang="en-GB" sz="2400" dirty="0" smtClean="0"/>
              <a:t>The arms trade contributes to </a:t>
            </a:r>
            <a:r>
              <a:rPr lang="en-GB" sz="2400" dirty="0" err="1" smtClean="0"/>
              <a:t>conflict,human</a:t>
            </a:r>
            <a:r>
              <a:rPr lang="en-GB" sz="2400" dirty="0" smtClean="0"/>
              <a:t> rights abuses and poverty</a:t>
            </a:r>
          </a:p>
          <a:p>
            <a:pPr>
              <a:buFont typeface="Arial" charset="0"/>
              <a:buChar char="•"/>
            </a:pPr>
            <a:r>
              <a:rPr lang="en-GB" sz="2400" dirty="0" smtClean="0"/>
              <a:t>The UK MoD only spends ~ 6 % of its budget on conflict prevention</a:t>
            </a:r>
          </a:p>
          <a:p>
            <a:pPr>
              <a:buFont typeface="Arial" charset="0"/>
              <a:buChar char="•"/>
            </a:pPr>
            <a:r>
              <a:rPr lang="en-GB" sz="2400" dirty="0" smtClean="0"/>
              <a:t>Urgent need to place social </a:t>
            </a:r>
            <a:r>
              <a:rPr lang="en-GB" sz="2400" dirty="0" err="1" smtClean="0"/>
              <a:t>justice,peace</a:t>
            </a:r>
            <a:r>
              <a:rPr lang="en-GB" sz="2400" dirty="0" smtClean="0"/>
              <a:t> and sustainability at the centre of considerations of security</a:t>
            </a:r>
          </a:p>
          <a:p>
            <a:pPr>
              <a:buFont typeface="Arial" charset="0"/>
              <a:buChar char="•"/>
            </a:pPr>
            <a:r>
              <a:rPr lang="en-GB" sz="2400" dirty="0" smtClean="0"/>
              <a:t>Need to encourage people </a:t>
            </a:r>
            <a:r>
              <a:rPr lang="en-GB" sz="2400" dirty="0" smtClean="0"/>
              <a:t>to </a:t>
            </a:r>
            <a:r>
              <a:rPr lang="en-GB" sz="2400" dirty="0" smtClean="0"/>
              <a:t>avoid working on military SET and to choose civil benefits of SET</a:t>
            </a:r>
            <a:endParaRPr lang="en-GB" sz="2400" dirty="0"/>
          </a:p>
        </p:txBody>
      </p:sp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-142900"/>
            <a:ext cx="8229600" cy="1546250"/>
          </a:xfrm>
        </p:spPr>
        <p:txBody>
          <a:bodyPr/>
          <a:lstStyle/>
          <a:p>
            <a:pPr eaLnBrk="1" hangingPunct="1"/>
            <a:r>
              <a:rPr lang="en-GB" dirty="0" smtClean="0"/>
              <a:t>Opportunities for Science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28736"/>
            <a:ext cx="8229600" cy="4654564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endParaRPr lang="en-GB" sz="2000" dirty="0" smtClean="0"/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In Western Europe the  Biblical  God  and the Church  are on the defensive and  the influence of </a:t>
            </a:r>
            <a:r>
              <a:rPr lang="en-GB" sz="2000" dirty="0" err="1" smtClean="0"/>
              <a:t>christians</a:t>
            </a:r>
            <a:r>
              <a:rPr lang="en-GB" sz="2000" dirty="0" smtClean="0"/>
              <a:t>  is declining  fast  because of rapid culture changes</a:t>
            </a:r>
          </a:p>
          <a:p>
            <a:pPr eaLnBrk="1" hangingPunct="1">
              <a:lnSpc>
                <a:spcPct val="80000"/>
              </a:lnSpc>
            </a:pPr>
            <a:endParaRPr lang="en-GB" sz="2000" dirty="0" smtClean="0"/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Science (incl. engineering and technology) perceived as the means to solve humanity’s problems in</a:t>
            </a:r>
          </a:p>
          <a:p>
            <a:pPr lvl="3" eaLnBrk="1" hangingPunct="1">
              <a:lnSpc>
                <a:spcPct val="80000"/>
              </a:lnSpc>
            </a:pPr>
            <a:r>
              <a:rPr lang="en-GB" i="1" dirty="0" smtClean="0"/>
              <a:t>Medicine                                                                     --- Energy</a:t>
            </a:r>
          </a:p>
          <a:p>
            <a:pPr lvl="3" eaLnBrk="1" hangingPunct="1">
              <a:lnSpc>
                <a:spcPct val="80000"/>
              </a:lnSpc>
            </a:pPr>
            <a:r>
              <a:rPr lang="en-GB" i="1" dirty="0" smtClean="0"/>
              <a:t>Safety                                                                          ---Pollution</a:t>
            </a:r>
          </a:p>
          <a:p>
            <a:pPr lvl="3" eaLnBrk="1" hangingPunct="1">
              <a:lnSpc>
                <a:spcPct val="80000"/>
              </a:lnSpc>
            </a:pPr>
            <a:r>
              <a:rPr lang="en-GB" i="1" dirty="0" smtClean="0"/>
              <a:t>Rubbish                                                                       ---Transport</a:t>
            </a:r>
          </a:p>
          <a:p>
            <a:pPr lvl="3" eaLnBrk="1" hangingPunct="1">
              <a:lnSpc>
                <a:spcPct val="80000"/>
              </a:lnSpc>
            </a:pPr>
            <a:r>
              <a:rPr lang="en-GB" i="1" dirty="0" smtClean="0"/>
              <a:t>Food                                                                             --- Shelter</a:t>
            </a:r>
          </a:p>
          <a:p>
            <a:pPr lvl="3" eaLnBrk="1" hangingPunct="1">
              <a:lnSpc>
                <a:spcPct val="80000"/>
              </a:lnSpc>
            </a:pPr>
            <a:r>
              <a:rPr lang="en-GB" i="1" dirty="0" smtClean="0"/>
              <a:t>Water                                                                           ---  etc   </a:t>
            </a:r>
          </a:p>
          <a:p>
            <a:pPr lvl="3" eaLnBrk="1" hangingPunct="1">
              <a:lnSpc>
                <a:spcPct val="80000"/>
              </a:lnSpc>
            </a:pPr>
            <a:endParaRPr lang="en-GB" i="1" dirty="0" smtClean="0"/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Science perceived as likely to provide solutions to the major problems now affecting the </a:t>
            </a:r>
            <a:r>
              <a:rPr lang="en-GB" sz="2000" dirty="0" err="1" smtClean="0"/>
              <a:t>globe.Religion</a:t>
            </a:r>
            <a:r>
              <a:rPr lang="en-GB" sz="2000" dirty="0" smtClean="0"/>
              <a:t> is increasingly seen as one of the problems.</a:t>
            </a:r>
          </a:p>
        </p:txBody>
      </p:sp>
    </p:spTree>
  </p:cSld>
  <p:clrMapOvr>
    <a:masterClrMapping/>
  </p:clrMapOvr>
  <p:transition spd="slow">
    <p:zoom/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Threats to Science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Unable to succeed in the time-frames required</a:t>
            </a:r>
          </a:p>
          <a:p>
            <a:pPr eaLnBrk="1" hangingPunct="1"/>
            <a:r>
              <a:rPr lang="en-GB" smtClean="0"/>
              <a:t>Lack of technologists and engineers</a:t>
            </a:r>
          </a:p>
          <a:p>
            <a:pPr eaLnBrk="1" hangingPunct="1"/>
            <a:r>
              <a:rPr lang="en-GB" smtClean="0"/>
              <a:t>Resistance to change and acceptance by the populace</a:t>
            </a:r>
          </a:p>
          <a:p>
            <a:pPr eaLnBrk="1" hangingPunct="1"/>
            <a:r>
              <a:rPr lang="en-GB" smtClean="0"/>
              <a:t>Its dangerous use and diminishment of public support</a:t>
            </a:r>
          </a:p>
          <a:p>
            <a:pPr eaLnBrk="1" hangingPunct="1"/>
            <a:r>
              <a:rPr lang="en-GB" smtClean="0"/>
              <a:t>Public ignorance of science </a:t>
            </a:r>
          </a:p>
        </p:txBody>
      </p:sp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en-GB" smtClean="0"/>
              <a:t>Unrecognised Science Faith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Assumes nature is rational and </a:t>
            </a:r>
            <a:r>
              <a:rPr lang="en-GB" sz="2800" dirty="0" err="1" smtClean="0"/>
              <a:t>intelligble</a:t>
            </a:r>
            <a:endParaRPr lang="en-GB" sz="2800" dirty="0" smtClean="0"/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Accepts that the universe is governed by dependable ,</a:t>
            </a:r>
            <a:r>
              <a:rPr lang="en-GB" sz="2800" dirty="0" err="1" smtClean="0"/>
              <a:t>immutable,absolute,universal,maths</a:t>
            </a:r>
            <a:r>
              <a:rPr lang="en-GB" sz="2800" dirty="0" smtClean="0"/>
              <a:t> laws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Takes physics to be a ragbag of rules that allows life to exist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Thus science is a </a:t>
            </a:r>
            <a:r>
              <a:rPr lang="en-GB" sz="2800" dirty="0" smtClean="0"/>
              <a:t>faith-based </a:t>
            </a:r>
            <a:r>
              <a:rPr lang="en-GB" sz="2800" dirty="0" smtClean="0"/>
              <a:t>belief system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Many scientists are deeply anti-rational  about </a:t>
            </a:r>
            <a:r>
              <a:rPr lang="en-GB" sz="2800" dirty="0" err="1" smtClean="0"/>
              <a:t>this,and</a:t>
            </a:r>
            <a:r>
              <a:rPr lang="en-GB" sz="2800" dirty="0" smtClean="0"/>
              <a:t> have the idea that laws exist without reason</a:t>
            </a:r>
          </a:p>
        </p:txBody>
      </p:sp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rich peop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751013"/>
            <a:ext cx="5029200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 descr="Poor peo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0000" y="1054100"/>
            <a:ext cx="6604000" cy="474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4" descr="eye-of-go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5588000" y="-6731000"/>
            <a:ext cx="20320000" cy="20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 descr="eye-of-go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5588000" y="-6731000"/>
            <a:ext cx="20320000" cy="20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Strengths of the Biblical God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Created and maintains the good reality experienced by us</a:t>
            </a:r>
          </a:p>
          <a:p>
            <a:pPr eaLnBrk="1" hangingPunct="1"/>
            <a:r>
              <a:rPr lang="en-GB" smtClean="0"/>
              <a:t>Has the compassionate character of Jesus of Nazareth</a:t>
            </a:r>
          </a:p>
          <a:p>
            <a:pPr eaLnBrk="1" hangingPunct="1"/>
            <a:r>
              <a:rPr lang="en-GB" smtClean="0"/>
              <a:t>Values,recognises and strengthens us</a:t>
            </a:r>
          </a:p>
          <a:p>
            <a:pPr eaLnBrk="1" hangingPunct="1"/>
            <a:r>
              <a:rPr lang="en-GB" smtClean="0"/>
              <a:t>Has personality</a:t>
            </a:r>
          </a:p>
          <a:p>
            <a:pPr eaLnBrk="1" hangingPunct="1"/>
            <a:r>
              <a:rPr lang="en-GB" smtClean="0"/>
              <a:t>Seeks our well-being through love and justice</a:t>
            </a:r>
          </a:p>
        </p:txBody>
      </p:sp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Weaknesses of the Biblical God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29600" cy="4525962"/>
          </a:xfrm>
        </p:spPr>
        <p:txBody>
          <a:bodyPr/>
          <a:lstStyle/>
          <a:p>
            <a:pPr eaLnBrk="1" hangingPunct="1"/>
            <a:r>
              <a:rPr lang="en-GB" smtClean="0"/>
              <a:t>Can be violent,cruel and domineering</a:t>
            </a:r>
          </a:p>
          <a:p>
            <a:pPr eaLnBrk="1" hangingPunct="1"/>
            <a:r>
              <a:rPr lang="en-GB" smtClean="0"/>
              <a:t>Inconsistent behaviour:loves and punishes</a:t>
            </a:r>
          </a:p>
          <a:p>
            <a:pPr eaLnBrk="1" hangingPunct="1"/>
            <a:r>
              <a:rPr lang="en-GB" smtClean="0"/>
              <a:t>Split personality,therefore creates division amongst  people</a:t>
            </a:r>
          </a:p>
          <a:p>
            <a:pPr eaLnBrk="1" hangingPunct="1"/>
            <a:r>
              <a:rPr lang="en-GB" smtClean="0"/>
              <a:t>Requires sacrifices for forgiveness of sins</a:t>
            </a:r>
          </a:p>
          <a:p>
            <a:pPr eaLnBrk="1" hangingPunct="1"/>
            <a:r>
              <a:rPr lang="en-GB" smtClean="0"/>
              <a:t>Requires only heavenly faith for salvation,not earthly virtuous action</a:t>
            </a:r>
          </a:p>
          <a:p>
            <a:pPr eaLnBrk="1" hangingPunct="1"/>
            <a:r>
              <a:rPr lang="en-GB" smtClean="0"/>
              <a:t>Allows unwarranted suffering</a:t>
            </a:r>
          </a:p>
          <a:p>
            <a:pPr eaLnBrk="1" hangingPunct="1"/>
            <a:endParaRPr lang="en-GB" smtClean="0"/>
          </a:p>
        </p:txBody>
      </p:sp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God Creates-M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omo sapie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0488" y="28575"/>
            <a:ext cx="9324976" cy="680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0724" name="Picture 4" descr="C of E decl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14338"/>
            <a:ext cx="9725025" cy="728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ecline of Catholic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Bible parchm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z="4000" smtClean="0"/>
              <a:t>Opportunities for followers of the Biblical God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Greater knowledge about  the historical Jesus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Rediscovery of the Jesus message “ hidden” for nearly two </a:t>
            </a:r>
            <a:r>
              <a:rPr lang="en-GB" sz="2000" dirty="0" err="1" smtClean="0"/>
              <a:t>millenium</a:t>
            </a:r>
            <a:r>
              <a:rPr lang="en-GB" sz="2000" dirty="0" smtClean="0"/>
              <a:t> by the institutional Church and its domineering heavenly belief dogmas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Seeking justice for all on the Earth requiring sacrifices by the powerful and the wealthy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Seeing the Creation as a precious gift for the Kingdom of God and not  to be dominated by the powerful and wealthy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Finding salvation  through </a:t>
            </a:r>
            <a:r>
              <a:rPr lang="en-GB" sz="2000" dirty="0" err="1" smtClean="0"/>
              <a:t>repentance,prayer</a:t>
            </a:r>
            <a:r>
              <a:rPr lang="en-GB" sz="2000" dirty="0" smtClean="0"/>
              <a:t>  and exemplar actions for justice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The humbling of the traditional  institutional Church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This Church being forced to downscale, regroup and work on the margins of society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Recapture cross-cultural evangelism  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Fresh non-institutional expressions of Church outside </a:t>
            </a:r>
            <a:r>
              <a:rPr lang="en-GB" sz="2000" smtClean="0"/>
              <a:t>church buildings</a:t>
            </a:r>
            <a:endParaRPr lang="en-GB" sz="2000" dirty="0" smtClean="0"/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Seeking the goodness of God already within the </a:t>
            </a:r>
            <a:r>
              <a:rPr lang="en-GB" sz="2000" dirty="0" err="1" smtClean="0"/>
              <a:t>diverity</a:t>
            </a:r>
            <a:r>
              <a:rPr lang="en-GB" sz="2000" dirty="0" smtClean="0"/>
              <a:t> of non-religious </a:t>
            </a:r>
            <a:r>
              <a:rPr lang="en-GB" sz="2000" dirty="0" err="1" smtClean="0"/>
              <a:t>individuals,groups</a:t>
            </a:r>
            <a:r>
              <a:rPr lang="en-GB" sz="2000" dirty="0" smtClean="0"/>
              <a:t> and communities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Rapprochement with  religious Jews and Muslims on the basis of a common </a:t>
            </a:r>
            <a:r>
              <a:rPr lang="en-GB" sz="2000" dirty="0" err="1" smtClean="0"/>
              <a:t>Abrahamic</a:t>
            </a:r>
            <a:r>
              <a:rPr lang="en-GB" sz="2000" dirty="0" smtClean="0"/>
              <a:t> Godly tradition</a:t>
            </a:r>
          </a:p>
          <a:p>
            <a:pPr eaLnBrk="1" hangingPunct="1">
              <a:lnSpc>
                <a:spcPct val="80000"/>
              </a:lnSpc>
            </a:pPr>
            <a:endParaRPr lang="en-GB" sz="2000" dirty="0" smtClean="0"/>
          </a:p>
        </p:txBody>
      </p:sp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214290"/>
            <a:ext cx="7772400" cy="1470025"/>
          </a:xfrm>
        </p:spPr>
        <p:txBody>
          <a:bodyPr>
            <a:normAutofit/>
          </a:bodyPr>
          <a:lstStyle/>
          <a:p>
            <a:r>
              <a:rPr lang="en-GB" sz="6000" dirty="0" smtClean="0"/>
              <a:t>Seek and/or Believe ?</a:t>
            </a:r>
            <a:endParaRPr lang="en-GB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1714488"/>
            <a:ext cx="6400800" cy="1752600"/>
          </a:xfrm>
        </p:spPr>
        <p:txBody>
          <a:bodyPr>
            <a:noAutofit/>
          </a:bodyPr>
          <a:lstStyle/>
          <a:p>
            <a:pPr algn="l"/>
            <a:r>
              <a:rPr lang="en-GB" sz="2800" dirty="0" smtClean="0"/>
              <a:t>The Gospel of Thomas (not in the Bible)</a:t>
            </a:r>
          </a:p>
          <a:p>
            <a:pPr algn="l"/>
            <a:r>
              <a:rPr lang="en-GB" sz="2000" dirty="0" smtClean="0"/>
              <a:t>The author writes that Jesus said</a:t>
            </a:r>
          </a:p>
          <a:p>
            <a:pPr algn="l"/>
            <a:endParaRPr lang="en-GB" sz="2000" dirty="0" smtClean="0"/>
          </a:p>
          <a:p>
            <a:pPr algn="l"/>
            <a:r>
              <a:rPr lang="en-GB" sz="2000" i="1" dirty="0" smtClean="0"/>
              <a:t>”Let one who seeks not stop seeking until he finds”</a:t>
            </a:r>
          </a:p>
          <a:p>
            <a:pPr algn="l"/>
            <a:r>
              <a:rPr lang="en-GB" sz="2000" i="1" dirty="0" smtClean="0"/>
              <a:t>“If you bring forth what is within </a:t>
            </a:r>
            <a:r>
              <a:rPr lang="en-GB" sz="2000" i="1" dirty="0" err="1" smtClean="0"/>
              <a:t>you,what</a:t>
            </a:r>
            <a:r>
              <a:rPr lang="en-GB" sz="2000" i="1" dirty="0" smtClean="0"/>
              <a:t> you bring  forth will save you”</a:t>
            </a:r>
          </a:p>
          <a:p>
            <a:pPr algn="l"/>
            <a:endParaRPr lang="en-GB" sz="2800" i="1" dirty="0"/>
          </a:p>
          <a:p>
            <a:pPr algn="l"/>
            <a:r>
              <a:rPr lang="en-GB" sz="2800" i="1" dirty="0" smtClean="0"/>
              <a:t>The Gospel of John (put in the Bible)</a:t>
            </a:r>
          </a:p>
          <a:p>
            <a:pPr algn="l"/>
            <a:r>
              <a:rPr lang="en-GB" sz="2000" i="1" dirty="0" smtClean="0"/>
              <a:t>The author writes</a:t>
            </a:r>
          </a:p>
          <a:p>
            <a:pPr algn="l"/>
            <a:endParaRPr lang="en-GB" sz="2000" i="1" dirty="0"/>
          </a:p>
          <a:p>
            <a:pPr algn="l"/>
            <a:r>
              <a:rPr lang="en-GB" sz="2000" i="1" dirty="0" smtClean="0"/>
              <a:t>“ Believe that Jesus is the </a:t>
            </a:r>
            <a:r>
              <a:rPr lang="en-GB" sz="2000" i="1" dirty="0" err="1" smtClean="0"/>
              <a:t>Messiah,the</a:t>
            </a:r>
            <a:r>
              <a:rPr lang="en-GB" sz="2000" i="1" dirty="0" smtClean="0"/>
              <a:t> Son of God.....that you may have life”</a:t>
            </a:r>
            <a:endParaRPr lang="en-GB" sz="2000" i="1" dirty="0"/>
          </a:p>
        </p:txBody>
      </p:sp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Grp="1" noChangeArrowheads="1"/>
          </p:cNvSpPr>
          <p:nvPr>
            <p:ph type="title"/>
          </p:nvPr>
        </p:nvSpPr>
        <p:spPr>
          <a:xfrm>
            <a:off x="500034" y="571480"/>
            <a:ext cx="8197879" cy="228601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 smtClean="0"/>
              <a:t>Salvation through </a:t>
            </a:r>
            <a:r>
              <a:rPr lang="en-GB" sz="4000" dirty="0" err="1" smtClean="0"/>
              <a:t>Lifestyle,Discipleship</a:t>
            </a:r>
            <a:r>
              <a:rPr lang="en-GB" sz="4000" dirty="0" smtClean="0"/>
              <a:t>, and Witness with good Godly</a:t>
            </a:r>
            <a:br>
              <a:rPr lang="en-GB" sz="4000" dirty="0" smtClean="0"/>
            </a:br>
            <a:r>
              <a:rPr lang="en-GB" sz="4000" dirty="0" smtClean="0"/>
              <a:t>  </a:t>
            </a:r>
            <a:r>
              <a:rPr lang="en-GB" sz="4000" dirty="0" err="1" smtClean="0"/>
              <a:t>ideas,principles,values</a:t>
            </a:r>
            <a:r>
              <a:rPr lang="en-GB" sz="4000" dirty="0" smtClean="0"/>
              <a:t>, practices,</a:t>
            </a:r>
            <a:br>
              <a:rPr lang="en-GB" sz="4000" dirty="0" smtClean="0"/>
            </a:br>
            <a:r>
              <a:rPr lang="en-GB" sz="4000" dirty="0" smtClean="0"/>
              <a:t>and personal experience</a:t>
            </a:r>
            <a:br>
              <a:rPr lang="en-GB" sz="4000" dirty="0" smtClean="0"/>
            </a:b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 smtClean="0"/>
              <a:t/>
            </a:r>
            <a:br>
              <a:rPr lang="en-GB" sz="4000" dirty="0" smtClean="0"/>
            </a:br>
            <a:endParaRPr lang="en-GB" sz="3600" dirty="0" smtClean="0"/>
          </a:p>
        </p:txBody>
      </p:sp>
      <p:sp>
        <p:nvSpPr>
          <p:cNvPr id="3584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857224" y="2071678"/>
            <a:ext cx="6929486" cy="4214842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</a:pPr>
            <a:endParaRPr lang="en-GB" sz="2000" dirty="0" smtClean="0"/>
          </a:p>
          <a:p>
            <a:pPr eaLnBrk="1" hangingPunct="1">
              <a:lnSpc>
                <a:spcPct val="90000"/>
              </a:lnSpc>
            </a:pPr>
            <a:endParaRPr lang="en-GB" sz="2000" dirty="0" smtClean="0"/>
          </a:p>
          <a:p>
            <a:pPr eaLnBrk="1" hangingPunct="1">
              <a:lnSpc>
                <a:spcPct val="90000"/>
              </a:lnSpc>
            </a:pPr>
            <a:endParaRPr lang="en-GB" sz="2000" dirty="0" smtClean="0"/>
          </a:p>
          <a:p>
            <a:pPr eaLnBrk="1" hangingPunct="1">
              <a:lnSpc>
                <a:spcPct val="90000"/>
              </a:lnSpc>
            </a:pPr>
            <a:endParaRPr lang="en-GB" sz="2400" dirty="0" smtClean="0"/>
          </a:p>
          <a:p>
            <a:pPr eaLnBrk="1" hangingPunct="1">
              <a:lnSpc>
                <a:spcPct val="90000"/>
              </a:lnSpc>
            </a:pPr>
            <a:r>
              <a:rPr lang="en-GB" sz="2400" dirty="0" smtClean="0"/>
              <a:t>Non-violence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smtClean="0"/>
              <a:t>Reconciliation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smtClean="0"/>
              <a:t>Equality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smtClean="0"/>
              <a:t>Community and belonging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smtClean="0"/>
              <a:t>Justice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smtClean="0"/>
              <a:t>Forgiveness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smtClean="0"/>
              <a:t>Trust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smtClean="0"/>
              <a:t>Caring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smtClean="0"/>
              <a:t>Harmony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smtClean="0"/>
              <a:t>Goodness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smtClean="0"/>
              <a:t>Sense of  good purpose</a:t>
            </a:r>
          </a:p>
        </p:txBody>
      </p:sp>
      <p:sp>
        <p:nvSpPr>
          <p:cNvPr id="3584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00562" y="2571744"/>
            <a:ext cx="4038600" cy="4286256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GB" sz="2000" dirty="0" smtClean="0"/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Truth-telling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Love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Generosity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Voluntary poverty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Sacrifice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Inclusiveness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Grace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Mutual respect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Acceptance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Relationships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Making a difference</a:t>
            </a:r>
          </a:p>
          <a:p>
            <a:pPr eaLnBrk="1" hangingPunct="1">
              <a:lnSpc>
                <a:spcPct val="80000"/>
              </a:lnSpc>
            </a:pPr>
            <a:endParaRPr lang="en-GB" sz="2000" dirty="0" smtClean="0"/>
          </a:p>
        </p:txBody>
      </p:sp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85776"/>
            <a:ext cx="8229600" cy="1703414"/>
          </a:xfrm>
        </p:spPr>
        <p:txBody>
          <a:bodyPr/>
          <a:lstStyle/>
          <a:p>
            <a:pPr eaLnBrk="1" hangingPunct="1"/>
            <a:r>
              <a:rPr lang="en-GB" dirty="0" smtClean="0"/>
              <a:t>Threats to the Biblical God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endParaRPr lang="en-GB" sz="2000" dirty="0" smtClean="0"/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Worldwide mass </a:t>
            </a:r>
            <a:r>
              <a:rPr lang="en-GB" sz="2000" dirty="0" err="1" smtClean="0"/>
              <a:t>education,secularisation</a:t>
            </a:r>
            <a:r>
              <a:rPr lang="en-GB" sz="2000" dirty="0" smtClean="0"/>
              <a:t> , global 24/7 </a:t>
            </a:r>
            <a:r>
              <a:rPr lang="en-GB" sz="2000" dirty="0" err="1" smtClean="0"/>
              <a:t>communication,and</a:t>
            </a:r>
            <a:r>
              <a:rPr lang="en-GB" sz="2000" dirty="0" smtClean="0"/>
              <a:t> multiple personal social identities</a:t>
            </a:r>
          </a:p>
          <a:p>
            <a:pPr eaLnBrk="1" hangingPunct="1">
              <a:lnSpc>
                <a:spcPct val="80000"/>
              </a:lnSpc>
            </a:pPr>
            <a:endParaRPr lang="en-GB" sz="2000" dirty="0" smtClean="0"/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Growth of cultures where individuals develop and regularly change their pick-and mix low-depth spiritualities</a:t>
            </a:r>
          </a:p>
          <a:p>
            <a:pPr eaLnBrk="1" hangingPunct="1">
              <a:lnSpc>
                <a:spcPct val="80000"/>
              </a:lnSpc>
            </a:pPr>
            <a:endParaRPr lang="en-GB" sz="2000" dirty="0" smtClean="0"/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The difficulty of achieving harmony between religions</a:t>
            </a:r>
          </a:p>
          <a:p>
            <a:pPr eaLnBrk="1" hangingPunct="1">
              <a:lnSpc>
                <a:spcPct val="80000"/>
              </a:lnSpc>
            </a:pPr>
            <a:endParaRPr lang="en-GB" sz="2000" dirty="0" smtClean="0"/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Increased scepticism about the supernatural</a:t>
            </a:r>
          </a:p>
          <a:p>
            <a:pPr eaLnBrk="1" hangingPunct="1">
              <a:lnSpc>
                <a:spcPct val="80000"/>
              </a:lnSpc>
            </a:pPr>
            <a:endParaRPr lang="en-GB" sz="2000" dirty="0" smtClean="0"/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Desertion by the young</a:t>
            </a:r>
          </a:p>
          <a:p>
            <a:pPr eaLnBrk="1" hangingPunct="1">
              <a:lnSpc>
                <a:spcPct val="80000"/>
              </a:lnSpc>
            </a:pPr>
            <a:endParaRPr lang="en-GB" sz="2000" dirty="0" smtClean="0"/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God  often seen as part of the problem, not the solution 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Science providing big benefits and seen as the ‘saviour’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Institutions out of favour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The churches </a:t>
            </a:r>
            <a:r>
              <a:rPr lang="en-GB" sz="2000" dirty="0" err="1" smtClean="0"/>
              <a:t>divided,sidelined,marginalised</a:t>
            </a:r>
            <a:r>
              <a:rPr lang="en-GB" sz="2000" dirty="0" smtClean="0"/>
              <a:t> and out of the mainstream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Traditional church memberships aged and in continuous decline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Religion under attack from atheists and materialists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The large number of nominal </a:t>
            </a:r>
            <a:r>
              <a:rPr lang="en-GB" sz="2000" dirty="0" err="1" smtClean="0"/>
              <a:t>christians</a:t>
            </a:r>
            <a:r>
              <a:rPr lang="en-GB" sz="2000" dirty="0" smtClean="0"/>
              <a:t> who lack commitment and are largely  ignorant of the Bible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Literalist/fundamentalist reading of the  Bible</a:t>
            </a:r>
          </a:p>
        </p:txBody>
      </p:sp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rich peop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751013"/>
            <a:ext cx="5029200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 descr="Poor peo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0000" y="1054100"/>
            <a:ext cx="6604000" cy="474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4" descr="eye-of-go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5588000" y="-6731000"/>
            <a:ext cx="20320000" cy="20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 descr="eye-of-go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5588000" y="-6731000"/>
            <a:ext cx="20320000" cy="20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Creative God of Dynamic Processes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GB" sz="2800" dirty="0" smtClean="0"/>
              <a:t>Revelations through ancient </a:t>
            </a:r>
            <a:r>
              <a:rPr lang="en-GB" sz="2800" i="1" dirty="0" smtClean="0"/>
              <a:t>Holy Books </a:t>
            </a:r>
            <a:r>
              <a:rPr lang="en-GB" sz="2800" dirty="0" smtClean="0"/>
              <a:t>=&gt; slow semi-static impacts/outcomes (largely driven by centralised church organisations)</a:t>
            </a:r>
          </a:p>
          <a:p>
            <a:pPr>
              <a:buNone/>
            </a:pPr>
            <a:r>
              <a:rPr lang="en-GB" sz="2800" dirty="0" smtClean="0"/>
              <a:t>Revelations through </a:t>
            </a:r>
            <a:r>
              <a:rPr lang="en-GB" sz="2800" i="1" dirty="0" smtClean="0"/>
              <a:t>Book of Nature </a:t>
            </a:r>
            <a:r>
              <a:rPr lang="en-GB" sz="2800" dirty="0" smtClean="0"/>
              <a:t>=&gt; rapid dynamic impacts/outcomes (largely driven by ideas of individuals)</a:t>
            </a:r>
          </a:p>
          <a:p>
            <a:pPr>
              <a:buNone/>
            </a:pPr>
            <a:r>
              <a:rPr lang="en-GB" sz="2800" dirty="0" smtClean="0"/>
              <a:t>Now the answers to </a:t>
            </a:r>
            <a:r>
              <a:rPr lang="en-GB" sz="2800" i="1" dirty="0" smtClean="0"/>
              <a:t>“Why” </a:t>
            </a:r>
            <a:r>
              <a:rPr lang="en-GB" sz="2800" dirty="0" smtClean="0"/>
              <a:t>and </a:t>
            </a:r>
            <a:r>
              <a:rPr lang="en-GB" sz="2800" i="1" dirty="0" smtClean="0"/>
              <a:t>“How” </a:t>
            </a:r>
            <a:r>
              <a:rPr lang="en-GB" sz="2800" dirty="0" smtClean="0"/>
              <a:t>questions interact</a:t>
            </a:r>
          </a:p>
          <a:p>
            <a:pPr>
              <a:buNone/>
            </a:pPr>
            <a:r>
              <a:rPr lang="en-GB" sz="2800" dirty="0" smtClean="0"/>
              <a:t>Thus answers to ultimate questions of meaning ,purpose and values needs both </a:t>
            </a:r>
            <a:r>
              <a:rPr lang="en-GB" sz="2800" i="1" dirty="0" smtClean="0"/>
              <a:t>Religion and Science</a:t>
            </a:r>
          </a:p>
          <a:p>
            <a:pPr>
              <a:buNone/>
            </a:pPr>
            <a:r>
              <a:rPr lang="en-GB" sz="2800" i="1" dirty="0" smtClean="0">
                <a:sym typeface="Wingdings" pitchFamily="2" charset="2"/>
              </a:rPr>
              <a:t> “ These two Ugly Sisters need each other for creative   dynamic harmony in the global village”</a:t>
            </a:r>
            <a:endParaRPr lang="en-GB" sz="2800" i="1" dirty="0"/>
          </a:p>
        </p:txBody>
      </p:sp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z="4000" smtClean="0"/>
              <a:t>Quotes</a:t>
            </a:r>
            <a:br>
              <a:rPr lang="en-GB" sz="4000" smtClean="0"/>
            </a:br>
            <a:endParaRPr lang="en-GB" sz="400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800" smtClean="0"/>
              <a:t>Science gathers knowledge faster than society gathers wisdom”. Isaac Asimov</a:t>
            </a:r>
          </a:p>
          <a:p>
            <a:pPr eaLnBrk="1" hangingPunct="1">
              <a:lnSpc>
                <a:spcPct val="90000"/>
              </a:lnSpc>
            </a:pPr>
            <a:endParaRPr lang="en-GB" sz="2800" smtClean="0"/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“I almost think it is the ultimate destiny of science to exterminate the human race”.   Thomas Love Peacock</a:t>
            </a:r>
          </a:p>
          <a:p>
            <a:pPr eaLnBrk="1" hangingPunct="1">
              <a:lnSpc>
                <a:spcPct val="90000"/>
              </a:lnSpc>
            </a:pPr>
            <a:endParaRPr lang="en-GB" sz="2800" smtClean="0"/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“Science can purify religion from error and superstitution.Religion can purify science from idolatry and false absolutes”. Pope John Paul 11</a:t>
            </a:r>
          </a:p>
        </p:txBody>
      </p:sp>
    </p:spTree>
  </p:cSld>
  <p:clrMapOvr>
    <a:masterClrMapping/>
  </p:clrMapOvr>
  <p:transition spd="slow">
    <p:zoom/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6_17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28726" y="0"/>
            <a:ext cx="10072726" cy="6858000"/>
          </a:xfrm>
          <a:prstGeom prst="rect">
            <a:avLst/>
          </a:prstGeom>
        </p:spPr>
      </p:pic>
    </p:spTree>
  </p:cSld>
  <p:clrMapOvr>
    <a:masterClrMapping/>
  </p:clrMapOvr>
  <p:transition spd="slow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rich peo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1751013"/>
            <a:ext cx="5029200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 descr="Poor peopl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70000" y="1054100"/>
            <a:ext cx="6604000" cy="474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eye-of-go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5588000" y="-6731000"/>
            <a:ext cx="20320000" cy="20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5" descr="eye-of-go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5588000" y="-6731000"/>
            <a:ext cx="20320000" cy="20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1122</Words>
  <Application>Microsoft Office PowerPoint</Application>
  <PresentationFormat>On-screen Show (4:3)</PresentationFormat>
  <Paragraphs>206</Paragraphs>
  <Slides>41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1_Office Theme</vt:lpstr>
      <vt:lpstr>2_Office Theme</vt:lpstr>
      <vt:lpstr>3_Office Theme</vt:lpstr>
      <vt:lpstr>4_Office Theme</vt:lpstr>
      <vt:lpstr>Science and Religion- Ugly Sisters in a Suffering World?</vt:lpstr>
      <vt:lpstr>Slide 2</vt:lpstr>
      <vt:lpstr>Slide 3</vt:lpstr>
      <vt:lpstr>Slide 4</vt:lpstr>
      <vt:lpstr>Slide 5</vt:lpstr>
      <vt:lpstr>Slide 6</vt:lpstr>
      <vt:lpstr>Slide 7</vt:lpstr>
      <vt:lpstr>Slide 8</vt:lpstr>
      <vt:lpstr>Quotes</vt:lpstr>
      <vt:lpstr>Quotes </vt:lpstr>
      <vt:lpstr>Richard Dawkins </vt:lpstr>
      <vt:lpstr>Believing versus Seeking Caricatures</vt:lpstr>
      <vt:lpstr>Slide 13</vt:lpstr>
      <vt:lpstr>SWOT analysis</vt:lpstr>
      <vt:lpstr>Strengths of Science</vt:lpstr>
      <vt:lpstr>Slide 16</vt:lpstr>
      <vt:lpstr>Slide 17</vt:lpstr>
      <vt:lpstr>Slide 18</vt:lpstr>
      <vt:lpstr>Weaknesses of Science</vt:lpstr>
      <vt:lpstr>Slide 20</vt:lpstr>
      <vt:lpstr>Soldiers in the Laboratory</vt:lpstr>
      <vt:lpstr>Opportunities for Science</vt:lpstr>
      <vt:lpstr>Threats to Science</vt:lpstr>
      <vt:lpstr>Unrecognised Science Faith</vt:lpstr>
      <vt:lpstr>Slide 25</vt:lpstr>
      <vt:lpstr>Strengths of the Biblical God</vt:lpstr>
      <vt:lpstr>Weaknesses of the Biblical God</vt:lpstr>
      <vt:lpstr>Slide 28</vt:lpstr>
      <vt:lpstr>Slide 29</vt:lpstr>
      <vt:lpstr>Slide 30</vt:lpstr>
      <vt:lpstr>Slide 31</vt:lpstr>
      <vt:lpstr>Slide 32</vt:lpstr>
      <vt:lpstr>Opportunities for followers of the Biblical God</vt:lpstr>
      <vt:lpstr>Seek and/or Believe ?</vt:lpstr>
      <vt:lpstr> Salvation through Lifestyle,Discipleship, and Witness with good Godly   ideas,principles,values, practices, and personal experience   </vt:lpstr>
      <vt:lpstr>Threats to the Biblical God </vt:lpstr>
      <vt:lpstr>Slide 37</vt:lpstr>
      <vt:lpstr>The Creative God of Dynamic Processes</vt:lpstr>
      <vt:lpstr>Quotes </vt:lpstr>
      <vt:lpstr>Slide 40</vt:lpstr>
      <vt:lpstr>Slide 41</vt:lpstr>
    </vt:vector>
  </TitlesOfParts>
  <Company>MESH Computers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and Religion- Ugly Sisters in a Suffering World?</dc:title>
  <dc:creator>Barry Edward Jones</dc:creator>
  <cp:lastModifiedBy>Barry Edward Jones</cp:lastModifiedBy>
  <cp:revision>36</cp:revision>
  <dcterms:created xsi:type="dcterms:W3CDTF">2010-02-24T22:59:55Z</dcterms:created>
  <dcterms:modified xsi:type="dcterms:W3CDTF">2010-03-12T21:02:18Z</dcterms:modified>
</cp:coreProperties>
</file>